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8AEE85-47D6-4552-907D-FA10FABB8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FB7F71-6829-21AF-A841-B7AAA2997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FC8821-41DC-BB09-DECC-1D2BA1E4B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8A901D-B121-3CA3-1663-EA0B8C052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E18307-2D78-A0A8-999C-59BEA7298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7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3CC1D1-FEFA-E0AF-57C9-41BB1FB9A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AE4991-EEE4-1048-3F51-13198DA99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AFB146-9195-5442-403D-5DB26DFF8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4AA005-B523-A3A5-891E-285018410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85668E-E188-674E-65EB-ABCDE8621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038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5477319-CA59-AA14-7BDD-7DBF20F48A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58E1BC-92E1-E92D-86CF-F0FD967BA4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AF65D4-4963-D757-4A1D-43E0B45E5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A6D276-0D06-3E14-FB8F-11DF8C1F5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CFB3A0-4211-8DE2-0841-D14CF4663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882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97FAA6-0CA6-6BAB-0524-4BE8AFADE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98C9D0-AAF7-2E5E-FF80-170F34A5D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458EBE-C90F-8CE4-5FB6-EFA9F5964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CE1F5A-ABA5-7E8B-69ED-3D71677E6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66A1FF-6DCB-473B-DD13-72C3D5227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9068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BDB103-4652-2906-B3E5-C326C03B9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E81091-258D-1985-C590-EB98630F2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23E964-296F-68A7-3C91-166028C57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0B77EA-D48F-13E1-550A-50037D7C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C6FC53-F70A-6A3E-7A7F-A5681DAAD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00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56DE63-DAD3-15D6-BB68-EE9A616AA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E8EF1E-DF83-2A79-0995-751D2C737E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4C8AB62-2E40-CCD1-18D5-9B7F333C7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3A97EF-B544-1D56-1537-B93E18E89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44CE67-101B-948F-1B72-ADF7B4DEF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BF1F7F-87D5-2A69-7593-F0A2AF743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986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DFEB90-AC79-88E9-E2D5-1A27392CD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990CB5-A318-78BB-A791-016ACC601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1EE51B-3699-1A15-04F0-3EF7A8A2C3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57055CF-C4F1-69CF-C616-C3E6F790C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8638FA1-1D6F-A987-535E-01A0C7668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3D27E3E-0FD0-E211-0978-606CB2B15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E86481C-A221-ADB4-3C47-17C46D5D3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7543F53-218C-FFFA-82EF-EFC09ECF2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02E34F-C34E-FB18-26E4-E1532D94C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2E6567-3DE0-8FCD-1F5A-21274528F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F6132C4-26B8-B3EC-A5A7-2F80C3196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FEF67B4-D415-654D-83D6-35C137863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37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2B23484-7584-DC89-BFB7-78B628D30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FAC404-25D5-C096-58F4-634A2A0C2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8E8BD1-AAA0-956F-048F-0D5F8747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51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9BF034-B237-313E-80E6-4D9DB8E2D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612E54-B34D-C0EE-78E0-7BD44C835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EFFFB1F-8902-A751-40C2-40A3A4CA9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2496F3-4CBE-C8C8-7B7B-3410800E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FB2770-6491-1CA9-B90C-2968CF921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7F96A9-4B88-2DE4-15DC-9007E4B1C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730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0E9413-1707-662E-4426-0FEBED2FA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EEC1217-C16D-C3BE-69DC-6B7B622441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52D812-F857-B115-B966-F4470F56C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F09F1EB-6299-9369-428E-4DEFF9EB8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34F9BC2-1B24-8BD6-3294-F5960527B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97C687-7B38-524F-30AC-C6C35873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5547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62A0C32-A8D8-A825-6027-2DA2C99EA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735ECA-3181-77CA-1EB5-38C1FA0B4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A6AAEE-5BDC-C98F-23AB-D1A6139CEC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F096EB-2D9B-4A04-A275-B50637850582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D021B3-2E39-7E75-4B90-6C8B3D065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67F288-5582-2167-8FCB-CFF7E4D600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47F85B-CB75-41B6-90A7-E362BC1E815A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01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E192AAF-F7A8-27E6-D64A-C9E4DDDB768A}"/>
              </a:ext>
            </a:extLst>
          </p:cNvPr>
          <p:cNvSpPr txBox="1"/>
          <p:nvPr/>
        </p:nvSpPr>
        <p:spPr>
          <a:xfrm>
            <a:off x="5036125" y="2920776"/>
            <a:ext cx="3468091" cy="1019617"/>
          </a:xfrm>
          <a:prstGeom prst="rect">
            <a:avLst/>
          </a:prstGeom>
          <a:noFill/>
          <a:ln w="12700">
            <a:solidFill>
              <a:srgbClr val="2F528F"/>
            </a:solidFill>
          </a:ln>
        </p:spPr>
        <p:txBody>
          <a:bodyPr wrap="square" lIns="31862" tIns="31862" rIns="31862" bIns="31862" rtlCol="0">
            <a:noAutofit/>
          </a:bodyPr>
          <a:lstStyle/>
          <a:p>
            <a:pPr>
              <a:lnSpc>
                <a:spcPts val="1071"/>
              </a:lnSpc>
              <a:tabLst>
                <a:tab pos="312493" algn="l"/>
              </a:tabLst>
            </a:pPr>
            <a:endParaRPr lang="fr-FR" sz="974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5">
            <a:extLst>
              <a:ext uri="{FF2B5EF4-FFF2-40B4-BE49-F238E27FC236}">
                <a16:creationId xmlns:a16="http://schemas.microsoft.com/office/drawing/2014/main" id="{BAAC5D5B-B2C6-688A-7395-96527CA801BA}"/>
              </a:ext>
            </a:extLst>
          </p:cNvPr>
          <p:cNvCxnSpPr>
            <a:cxnSpLocks/>
          </p:cNvCxnSpPr>
          <p:nvPr/>
        </p:nvCxnSpPr>
        <p:spPr>
          <a:xfrm>
            <a:off x="3017091" y="880661"/>
            <a:ext cx="46080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051FCB1-1EC2-F470-A2BD-0BCAF8A673FB}"/>
              </a:ext>
            </a:extLst>
          </p:cNvPr>
          <p:cNvSpPr/>
          <p:nvPr/>
        </p:nvSpPr>
        <p:spPr>
          <a:xfrm>
            <a:off x="9201310" y="1435777"/>
            <a:ext cx="2715322" cy="140693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776" rIns="33655" rtlCol="0" anchor="ctr"/>
          <a:lstStyle/>
          <a:p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 </a:t>
            </a:r>
            <a:r>
              <a:rPr lang="fr-FR" sz="929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en-GB" sz="929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797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29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endParaRPr lang="fr-FR" sz="797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: </a:t>
            </a:r>
            <a:r>
              <a:rPr lang="fr-FR"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Start-Up or SME or </a:t>
            </a:r>
            <a:r>
              <a:rPr lang="fr-FR" sz="900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fr-FR"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Institute</a:t>
            </a:r>
          </a:p>
          <a:p>
            <a:endParaRPr lang="fr-FR" sz="797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Establishment </a:t>
            </a:r>
            <a:r>
              <a:rPr lang="fr-FR" sz="929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endParaRPr lang="fr-FR" sz="929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Intra-</a:t>
            </a:r>
            <a:r>
              <a:rPr lang="fr-FR" sz="929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VAT 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B82EFD-3100-E58F-8D82-0F3C02BEF061}"/>
              </a:ext>
            </a:extLst>
          </p:cNvPr>
          <p:cNvSpPr/>
          <p:nvPr/>
        </p:nvSpPr>
        <p:spPr>
          <a:xfrm>
            <a:off x="9174545" y="1017977"/>
            <a:ext cx="2742152" cy="30751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776" rIns="33655" rtlCol="0" anchor="ctr"/>
          <a:lstStyle/>
          <a:p>
            <a:pPr algn="ctr"/>
            <a:r>
              <a:rPr lang="fr-FR" sz="1151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INFORMATION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2E5BA6-2BAA-8588-7544-9ADA8FE6253F}"/>
              </a:ext>
            </a:extLst>
          </p:cNvPr>
          <p:cNvSpPr/>
          <p:nvPr/>
        </p:nvSpPr>
        <p:spPr>
          <a:xfrm>
            <a:off x="9201309" y="2948516"/>
            <a:ext cx="2715322" cy="90312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776" rIns="33655" rtlCol="0" anchor="ctr"/>
          <a:lstStyle/>
          <a:p>
            <a:r>
              <a:rPr lang="fr-FR" sz="92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</a:t>
            </a:r>
            <a:r>
              <a:rPr lang="fr-FR" sz="92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Country : </a:t>
            </a:r>
            <a:br>
              <a:rPr lang="fr-FR" sz="92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2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Bavaria - Germany</a:t>
            </a:r>
            <a:endParaRPr lang="fr-FR" sz="79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92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2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- Cluster organisation </a:t>
            </a:r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</a:t>
            </a:r>
            <a:r>
              <a:rPr lang="fr-FR" sz="92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Bayern Innovativ GmbH – Daniela Rosa</a:t>
            </a:r>
          </a:p>
          <a:p>
            <a:endParaRPr lang="fr-FR" sz="92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08036F-AE8F-3F31-B9D2-69F4ADB45D00}"/>
              </a:ext>
            </a:extLst>
          </p:cNvPr>
          <p:cNvSpPr/>
          <p:nvPr/>
        </p:nvSpPr>
        <p:spPr>
          <a:xfrm>
            <a:off x="9201309" y="4937648"/>
            <a:ext cx="2715320" cy="679917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776" rIns="33655" rtlCol="0" anchor="t"/>
          <a:lstStyle/>
          <a:p>
            <a:r>
              <a:rPr lang="fr-FR" sz="929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Markets</a:t>
            </a:r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Main Clients : </a:t>
            </a:r>
            <a:endParaRPr lang="fr-FR" sz="266">
              <a:solidFill>
                <a:schemeClr val="bg1"/>
              </a:solidFill>
            </a:endParaRPr>
          </a:p>
          <a:p>
            <a:endParaRPr lang="fr-FR" sz="929">
              <a:solidFill>
                <a:schemeClr val="bg1"/>
              </a:solidFill>
            </a:endParaRPr>
          </a:p>
          <a:p>
            <a:endParaRPr lang="fr-FR" sz="929">
              <a:solidFill>
                <a:schemeClr val="bg1"/>
              </a:solidFill>
            </a:endParaRPr>
          </a:p>
          <a:p>
            <a:endParaRPr lang="fr-FR" sz="929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7ADF4EA-DE00-4161-1BFB-ABDDC225F61F}"/>
              </a:ext>
            </a:extLst>
          </p:cNvPr>
          <p:cNvSpPr txBox="1">
            <a:spLocks/>
          </p:cNvSpPr>
          <p:nvPr/>
        </p:nvSpPr>
        <p:spPr>
          <a:xfrm>
            <a:off x="3017091" y="797954"/>
            <a:ext cx="4608000" cy="477935"/>
          </a:xfrm>
          <a:prstGeom prst="rect">
            <a:avLst/>
          </a:prstGeom>
        </p:spPr>
        <p:txBody>
          <a:bodyPr vert="horz" lIns="65756" tIns="32878" rIns="65756" bIns="32878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11273C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algn="ctr" defTabSz="657565">
              <a:defRPr/>
            </a:pPr>
            <a:r>
              <a:rPr lang="fr-FR"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6800280D-50A9-4441-17C4-800F4A81060F}"/>
              </a:ext>
            </a:extLst>
          </p:cNvPr>
          <p:cNvGrpSpPr/>
          <p:nvPr/>
        </p:nvGrpSpPr>
        <p:grpSpPr>
          <a:xfrm>
            <a:off x="747253" y="1308553"/>
            <a:ext cx="7756963" cy="2655108"/>
            <a:chOff x="-184447" y="2859438"/>
            <a:chExt cx="7756963" cy="2655108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21F6FBF-5D4A-C1E6-F682-EB4097A81DC9}"/>
                </a:ext>
              </a:extLst>
            </p:cNvPr>
            <p:cNvSpPr/>
            <p:nvPr/>
          </p:nvSpPr>
          <p:spPr>
            <a:xfrm>
              <a:off x="4278117" y="4498883"/>
              <a:ext cx="2873641" cy="1015663"/>
            </a:xfrm>
            <a:prstGeom prst="rect">
              <a:avLst/>
            </a:prstGeom>
          </p:spPr>
          <p:txBody>
            <a:bodyPr wrap="square" lIns="38832" rIns="38832">
              <a:spAutoFit/>
            </a:bodyPr>
            <a:lstStyle/>
            <a:p>
              <a:r>
                <a:rPr lang="fr-FR" sz="90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Technology </a:t>
              </a:r>
              <a:r>
                <a:rPr lang="fr-FR" sz="90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Research</a:t>
              </a:r>
              <a:endParaRPr lang="fr-FR" sz="9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fr-FR" sz="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90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Technology </a:t>
              </a:r>
              <a:r>
                <a:rPr lang="fr-FR" sz="90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Development</a:t>
              </a:r>
              <a:endParaRPr lang="fr-FR" sz="9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fr-FR" sz="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90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Prototype</a:t>
              </a:r>
            </a:p>
            <a:p>
              <a:endParaRPr lang="fr-FR" sz="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90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Already</a:t>
              </a:r>
              <a:r>
                <a:rPr lang="fr-FR" sz="90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on the </a:t>
              </a:r>
              <a:r>
                <a:rPr lang="fr-FR" sz="90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market</a:t>
              </a:r>
              <a:endParaRPr lang="fr-FR" sz="9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1D3DB93-B69A-2AD3-EAA4-A50A4706B9EF}"/>
                </a:ext>
              </a:extLst>
            </p:cNvPr>
            <p:cNvSpPr/>
            <p:nvPr/>
          </p:nvSpPr>
          <p:spPr>
            <a:xfrm>
              <a:off x="4180409" y="4278040"/>
              <a:ext cx="1628651" cy="149913"/>
            </a:xfrm>
            <a:prstGeom prst="rect">
              <a:avLst/>
            </a:prstGeom>
          </p:spPr>
          <p:txBody>
            <a:bodyPr wrap="none" lIns="0" tIns="0" rIns="0" bIns="0" anchor="t">
              <a:spAutoFit/>
            </a:bodyPr>
            <a:lstStyle/>
            <a:p>
              <a:r>
                <a:rPr lang="fr-FR" sz="974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STAGE OF DEVELOPMENT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2B70B81-ABAF-7C93-5F81-4187106AF9FD}"/>
                </a:ext>
              </a:extLst>
            </p:cNvPr>
            <p:cNvSpPr/>
            <p:nvPr/>
          </p:nvSpPr>
          <p:spPr>
            <a:xfrm>
              <a:off x="-184447" y="4272489"/>
              <a:ext cx="2133675" cy="149913"/>
            </a:xfrm>
            <a:prstGeom prst="rect">
              <a:avLst/>
            </a:prstGeom>
          </p:spPr>
          <p:txBody>
            <a:bodyPr wrap="square" lIns="0" tIns="0" rIns="0" bIns="0" anchor="t">
              <a:spAutoFit/>
            </a:bodyPr>
            <a:lstStyle/>
            <a:p>
              <a:r>
                <a:rPr lang="fr-FR" sz="974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TECHNICAL </a:t>
              </a:r>
              <a:r>
                <a:rPr lang="fr-FR" sz="974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SPECIFICATIONS</a:t>
              </a: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8B5FC758-B5DB-A0F4-9455-3D67DBA809E5}"/>
                </a:ext>
              </a:extLst>
            </p:cNvPr>
            <p:cNvSpPr txBox="1"/>
            <p:nvPr/>
          </p:nvSpPr>
          <p:spPr>
            <a:xfrm>
              <a:off x="-184447" y="4474061"/>
              <a:ext cx="4119715" cy="1017217"/>
            </a:xfrm>
            <a:prstGeom prst="rect">
              <a:avLst/>
            </a:prstGeom>
            <a:noFill/>
            <a:ln w="12700">
              <a:solidFill>
                <a:srgbClr val="2F528F"/>
              </a:solidFill>
            </a:ln>
          </p:spPr>
          <p:txBody>
            <a:bodyPr wrap="square" lIns="31862" tIns="31862" rIns="31862" bIns="31862" rtlCol="0">
              <a:noAutofit/>
            </a:bodyPr>
            <a:lstStyle/>
            <a:p>
              <a:pPr algn="just">
                <a:lnSpc>
                  <a:spcPts val="1071"/>
                </a:lnSpc>
                <a:tabLst>
                  <a:tab pos="312493" algn="l"/>
                </a:tabLst>
              </a:pPr>
              <a:r>
                <a:rPr lang="fr-FR" sz="1000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Share </a:t>
              </a:r>
              <a:r>
                <a:rPr lang="fr-FR" sz="1000" b="1" i="1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any</a:t>
              </a:r>
              <a:r>
                <a:rPr lang="fr-FR" sz="1000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i="1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useful</a:t>
              </a:r>
              <a:r>
                <a:rPr lang="fr-FR" sz="1000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data or information </a:t>
              </a:r>
              <a:r>
                <a:rPr lang="fr-FR" sz="1000" b="1" i="1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related</a:t>
              </a:r>
              <a:r>
                <a:rPr lang="fr-FR" sz="1000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the performance of </a:t>
              </a:r>
              <a:r>
                <a:rPr lang="fr-FR" sz="1000" b="1" i="1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</a:t>
              </a:r>
              <a:r>
                <a:rPr lang="fr-FR" sz="1000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b="1" i="1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technology</a:t>
              </a:r>
              <a:r>
                <a:rPr lang="fr-FR" sz="1000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 algn="just">
                <a:lnSpc>
                  <a:spcPts val="1071"/>
                </a:lnSpc>
                <a:tabLst>
                  <a:tab pos="312493" algn="l"/>
                </a:tabLst>
              </a:pPr>
              <a:r>
                <a:rPr lang="fr-FR" sz="1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(Maximum : 370 </a:t>
              </a:r>
              <a:r>
                <a:rPr lang="fr-FR" sz="1000" i="1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characters</a:t>
              </a:r>
              <a:r>
                <a:rPr lang="fr-FR" sz="1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15A53CD-D24E-0349-AA10-F24F3237182F}"/>
                </a:ext>
              </a:extLst>
            </p:cNvPr>
            <p:cNvSpPr/>
            <p:nvPr/>
          </p:nvSpPr>
          <p:spPr>
            <a:xfrm>
              <a:off x="6734395" y="4549592"/>
              <a:ext cx="129441" cy="129441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94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7E79A0B-C2C3-EB2E-2E3F-27FBC0716354}"/>
                </a:ext>
              </a:extLst>
            </p:cNvPr>
            <p:cNvSpPr/>
            <p:nvPr/>
          </p:nvSpPr>
          <p:spPr>
            <a:xfrm>
              <a:off x="6734395" y="4795293"/>
              <a:ext cx="129441" cy="129441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94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047214C-D9D9-2F2E-F228-1AA1954CDFA2}"/>
                </a:ext>
              </a:extLst>
            </p:cNvPr>
            <p:cNvSpPr/>
            <p:nvPr/>
          </p:nvSpPr>
          <p:spPr>
            <a:xfrm>
              <a:off x="6734395" y="5040948"/>
              <a:ext cx="129441" cy="129441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94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FAEC262-584E-73CB-7240-372DE1EC2CCA}"/>
                </a:ext>
              </a:extLst>
            </p:cNvPr>
            <p:cNvSpPr/>
            <p:nvPr/>
          </p:nvSpPr>
          <p:spPr>
            <a:xfrm>
              <a:off x="6734395" y="5296151"/>
              <a:ext cx="129441" cy="129441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94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A284BC36-F121-1EE3-8A3C-94C2DC5B7DF2}"/>
                </a:ext>
              </a:extLst>
            </p:cNvPr>
            <p:cNvSpPr txBox="1"/>
            <p:nvPr/>
          </p:nvSpPr>
          <p:spPr>
            <a:xfrm>
              <a:off x="4104425" y="3080075"/>
              <a:ext cx="3468091" cy="1120016"/>
            </a:xfrm>
            <a:prstGeom prst="rect">
              <a:avLst/>
            </a:prstGeom>
            <a:noFill/>
            <a:ln w="12700">
              <a:solidFill>
                <a:srgbClr val="2F528F"/>
              </a:solidFill>
            </a:ln>
          </p:spPr>
          <p:txBody>
            <a:bodyPr wrap="square" lIns="31862" tIns="31862" rIns="31862" bIns="31862" rtlCol="0">
              <a:noAutofit/>
            </a:bodyPr>
            <a:lstStyle/>
            <a:p>
              <a:pPr>
                <a:lnSpc>
                  <a:spcPts val="1062"/>
                </a:lnSpc>
              </a:pPr>
              <a:r>
                <a:rPr lang="fr-FR" sz="1000" b="1" i="1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Explain</a:t>
              </a:r>
              <a:r>
                <a:rPr lang="fr-FR" sz="1000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the main </a:t>
              </a:r>
              <a:r>
                <a:rPr lang="fr-FR" sz="1000" b="1" i="1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advantage</a:t>
              </a:r>
              <a:r>
                <a:rPr lang="fr-FR" sz="1000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of </a:t>
              </a:r>
              <a:r>
                <a:rPr lang="fr-FR" sz="1000" b="1" i="1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</a:t>
              </a:r>
              <a:r>
                <a:rPr lang="fr-FR" sz="1000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innovation / the </a:t>
              </a:r>
              <a:r>
                <a:rPr lang="fr-FR" sz="1000" b="1" i="1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added</a:t>
              </a:r>
              <a:r>
                <a:rPr lang="fr-FR" sz="1000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value.</a:t>
              </a:r>
            </a:p>
            <a:p>
              <a:pPr>
                <a:lnSpc>
                  <a:spcPts val="1062"/>
                </a:lnSpc>
              </a:pPr>
              <a:r>
                <a:rPr lang="fr-FR" sz="1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(Maximum : 370 </a:t>
              </a:r>
              <a:r>
                <a:rPr lang="fr-FR" sz="1000" i="1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characters</a:t>
              </a:r>
              <a:r>
                <a:rPr lang="fr-FR" sz="1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>
                <a:lnSpc>
                  <a:spcPts val="1062"/>
                </a:lnSpc>
              </a:pPr>
              <a:endParaRPr lang="fr-FR" sz="1000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79F6AAF-E838-FB1B-52AC-D257ECFFB4D1}"/>
                </a:ext>
              </a:extLst>
            </p:cNvPr>
            <p:cNvSpPr/>
            <p:nvPr/>
          </p:nvSpPr>
          <p:spPr>
            <a:xfrm>
              <a:off x="4147099" y="2914780"/>
              <a:ext cx="1328890" cy="149913"/>
            </a:xfrm>
            <a:prstGeom prst="rect">
              <a:avLst/>
            </a:prstGeom>
          </p:spPr>
          <p:txBody>
            <a:bodyPr wrap="none" lIns="0" tIns="0" rIns="0" bIns="0" anchor="t">
              <a:spAutoFit/>
            </a:bodyPr>
            <a:lstStyle/>
            <a:p>
              <a:r>
                <a:rPr lang="fr-FR" sz="974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VALUE PROPOSITION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D24BF3B-422C-F7CD-B662-3EB97D789B0E}"/>
                </a:ext>
              </a:extLst>
            </p:cNvPr>
            <p:cNvSpPr/>
            <p:nvPr/>
          </p:nvSpPr>
          <p:spPr>
            <a:xfrm>
              <a:off x="-160585" y="2859438"/>
              <a:ext cx="1772921" cy="149913"/>
            </a:xfrm>
            <a:prstGeom prst="rect">
              <a:avLst/>
            </a:prstGeom>
          </p:spPr>
          <p:txBody>
            <a:bodyPr wrap="none" lIns="0" tIns="0" rIns="0" bIns="0" anchor="ctr" anchorCtr="1">
              <a:spAutoFit/>
            </a:bodyPr>
            <a:lstStyle/>
            <a:p>
              <a:r>
                <a:rPr lang="fr-FR" sz="974" b="1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TECHNOLOGY </a:t>
              </a:r>
              <a:r>
                <a:rPr lang="fr-FR" sz="974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DESCRIPTION</a:t>
              </a: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E8AC37EC-DAB2-F0B2-5050-912066BA2A9C}"/>
              </a:ext>
            </a:extLst>
          </p:cNvPr>
          <p:cNvSpPr/>
          <p:nvPr/>
        </p:nvSpPr>
        <p:spPr>
          <a:xfrm>
            <a:off x="771115" y="4107234"/>
            <a:ext cx="4207883" cy="149913"/>
          </a:xfrm>
          <a:prstGeom prst="rect">
            <a:avLst/>
          </a:prstGeom>
        </p:spPr>
        <p:txBody>
          <a:bodyPr wrap="none" lIns="0" tIns="0" rIns="0" bIns="0" anchor="t">
            <a:spAutoFit/>
          </a:bodyPr>
          <a:lstStyle/>
          <a:p>
            <a:r>
              <a:rPr lang="fr-FR" sz="974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 HOW THE TECHNOLOGY MAY SOLVE THE CHALLENGE ? </a:t>
            </a:r>
          </a:p>
        </p:txBody>
      </p:sp>
      <p:pic>
        <p:nvPicPr>
          <p:cNvPr id="24" name="Graphique 23" descr="Plan avec un remplissage uni">
            <a:extLst>
              <a:ext uri="{FF2B5EF4-FFF2-40B4-BE49-F238E27FC236}">
                <a16:creationId xmlns:a16="http://schemas.microsoft.com/office/drawing/2014/main" id="{44B42659-F972-0B86-0755-CEF5949F13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90689" y="1283972"/>
            <a:ext cx="212855" cy="212855"/>
          </a:xfrm>
          <a:prstGeom prst="rect">
            <a:avLst/>
          </a:prstGeom>
        </p:spPr>
      </p:pic>
      <p:pic>
        <p:nvPicPr>
          <p:cNvPr id="25" name="Graphique 24" descr="Main de robot avec un remplissage uni">
            <a:extLst>
              <a:ext uri="{FF2B5EF4-FFF2-40B4-BE49-F238E27FC236}">
                <a16:creationId xmlns:a16="http://schemas.microsoft.com/office/drawing/2014/main" id="{BE4186BC-0E16-CF83-A99E-B3C280E14F9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26444" y="4043366"/>
            <a:ext cx="245900" cy="24590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6FC21A-6A59-2FBD-7739-81848194D914}"/>
              </a:ext>
            </a:extLst>
          </p:cNvPr>
          <p:cNvSpPr/>
          <p:nvPr/>
        </p:nvSpPr>
        <p:spPr>
          <a:xfrm>
            <a:off x="5397940" y="4141178"/>
            <a:ext cx="2311530" cy="149913"/>
          </a:xfrm>
          <a:prstGeom prst="rect">
            <a:avLst/>
          </a:prstGeom>
        </p:spPr>
        <p:txBody>
          <a:bodyPr wrap="none" lIns="0" tIns="0" rIns="0" bIns="0" anchor="t">
            <a:spAutoFit/>
          </a:bodyPr>
          <a:lstStyle/>
          <a:p>
            <a:r>
              <a:rPr lang="fr-FR" sz="974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 CUSTOMER REFERENCES</a:t>
            </a:r>
          </a:p>
        </p:txBody>
      </p:sp>
      <p:pic>
        <p:nvPicPr>
          <p:cNvPr id="27" name="Graphique 26" descr="Ruban avec un remplissage uni">
            <a:extLst>
              <a:ext uri="{FF2B5EF4-FFF2-40B4-BE49-F238E27FC236}">
                <a16:creationId xmlns:a16="http://schemas.microsoft.com/office/drawing/2014/main" id="{66695BC2-783A-72C5-CED5-C41018BB5DB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88083" y="4083212"/>
            <a:ext cx="214905" cy="214905"/>
          </a:xfrm>
          <a:prstGeom prst="rect">
            <a:avLst/>
          </a:prstGeom>
        </p:spPr>
      </p:pic>
      <p:pic>
        <p:nvPicPr>
          <p:cNvPr id="28" name="Graphique 27" descr="Microscope contour">
            <a:extLst>
              <a:ext uri="{FF2B5EF4-FFF2-40B4-BE49-F238E27FC236}">
                <a16:creationId xmlns:a16="http://schemas.microsoft.com/office/drawing/2014/main" id="{9F1239B8-A1BC-C3A0-B020-FE0FD17358D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528420" y="2636306"/>
            <a:ext cx="239973" cy="239973"/>
          </a:xfrm>
          <a:prstGeom prst="rect">
            <a:avLst/>
          </a:prstGeom>
        </p:spPr>
      </p:pic>
      <p:pic>
        <p:nvPicPr>
          <p:cNvPr id="29" name="Graphique 28" descr="Aspiration avec un remplissage uni">
            <a:extLst>
              <a:ext uri="{FF2B5EF4-FFF2-40B4-BE49-F238E27FC236}">
                <a16:creationId xmlns:a16="http://schemas.microsoft.com/office/drawing/2014/main" id="{37CFA9EB-BD45-45AD-EE96-2E85341EB1D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810100" y="2661330"/>
            <a:ext cx="265412" cy="265412"/>
          </a:xfrm>
          <a:prstGeom prst="rect">
            <a:avLst/>
          </a:prstGeom>
        </p:spPr>
      </p:pic>
      <p:pic>
        <p:nvPicPr>
          <p:cNvPr id="30" name="Graphique 29" descr="Cible avec un remplissage uni">
            <a:extLst>
              <a:ext uri="{FF2B5EF4-FFF2-40B4-BE49-F238E27FC236}">
                <a16:creationId xmlns:a16="http://schemas.microsoft.com/office/drawing/2014/main" id="{F06275F6-492F-7804-702B-A7CA1DA41E8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419384" y="1308553"/>
            <a:ext cx="224568" cy="224568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27F7B4A7-A394-BDD1-150B-0C8287DF8CB2}"/>
              </a:ext>
            </a:extLst>
          </p:cNvPr>
          <p:cNvSpPr txBox="1"/>
          <p:nvPr/>
        </p:nvSpPr>
        <p:spPr>
          <a:xfrm>
            <a:off x="5609308" y="2899372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fr-FR">
              <a:solidFill>
                <a:srgbClr val="002060"/>
              </a:solidFill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7B3F0C8-9E89-13D0-0EBB-87F9858D7CCD}"/>
              </a:ext>
            </a:extLst>
          </p:cNvPr>
          <p:cNvSpPr txBox="1"/>
          <p:nvPr/>
        </p:nvSpPr>
        <p:spPr>
          <a:xfrm>
            <a:off x="747253" y="1500588"/>
            <a:ext cx="4119715" cy="1122553"/>
          </a:xfrm>
          <a:prstGeom prst="rect">
            <a:avLst/>
          </a:prstGeom>
          <a:noFill/>
          <a:ln w="12700">
            <a:solidFill>
              <a:srgbClr val="2F528F"/>
            </a:solidFill>
          </a:ln>
        </p:spPr>
        <p:txBody>
          <a:bodyPr wrap="square" lIns="31862" tIns="31862" rIns="31862" bIns="31862" rtlCol="0">
            <a:noAutofit/>
          </a:bodyPr>
          <a:lstStyle/>
          <a:p>
            <a:pPr algn="just">
              <a:lnSpc>
                <a:spcPts val="1071"/>
              </a:lnSpc>
              <a:tabLst>
                <a:tab pos="312493" algn="l"/>
              </a:tabLst>
            </a:pP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the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scene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/service, the main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features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 applications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fields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ts val="1071"/>
              </a:lnSpc>
              <a:tabLst>
                <a:tab pos="312493" algn="l"/>
              </a:tabLst>
            </a:pPr>
            <a:r>
              <a:rPr lang="fr-FR" sz="1000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(Maximum : 370 </a:t>
            </a:r>
            <a:r>
              <a:rPr lang="fr-FR" sz="1000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characters</a:t>
            </a:r>
            <a:r>
              <a:rPr lang="fr-FR" sz="1000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8EBF67E-8ABE-DFCF-DF32-5684E1F767DF}"/>
              </a:ext>
            </a:extLst>
          </p:cNvPr>
          <p:cNvSpPr txBox="1"/>
          <p:nvPr/>
        </p:nvSpPr>
        <p:spPr>
          <a:xfrm>
            <a:off x="1013617" y="6065819"/>
            <a:ext cx="68676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The information provided will only be used to assess companies' applications and the personal data you provide are not stored in any database</a:t>
            </a:r>
            <a:endParaRPr lang="fr-FR" sz="800" i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F17A1CC-87AA-DD0F-BF95-CD65CA16FC7B}"/>
              </a:ext>
            </a:extLst>
          </p:cNvPr>
          <p:cNvSpPr/>
          <p:nvPr/>
        </p:nvSpPr>
        <p:spPr>
          <a:xfrm>
            <a:off x="9201308" y="3954124"/>
            <a:ext cx="2715321" cy="88104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776" rIns="33655" rtlCol="0" anchor="t"/>
          <a:lstStyle/>
          <a:p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Turnover :</a:t>
            </a:r>
          </a:p>
          <a:p>
            <a:endParaRPr lang="fr-FR" sz="53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53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91">
              <a:lnSpc>
                <a:spcPts val="1071"/>
              </a:lnSpc>
              <a:tabLst>
                <a:tab pos="1111432" algn="r"/>
              </a:tabLst>
            </a:pPr>
            <a:r>
              <a:rPr lang="fr-FR" sz="9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xxx k€	</a:t>
            </a:r>
          </a:p>
          <a:p>
            <a:pPr marL="80091">
              <a:lnSpc>
                <a:spcPts val="1071"/>
              </a:lnSpc>
              <a:tabLst>
                <a:tab pos="1111432" algn="r"/>
              </a:tabLst>
            </a:pPr>
            <a:r>
              <a:rPr lang="fr-FR" sz="9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xxx k€	 	   </a:t>
            </a:r>
          </a:p>
          <a:p>
            <a:pPr marL="80091">
              <a:lnSpc>
                <a:spcPts val="1071"/>
              </a:lnSpc>
              <a:tabLst>
                <a:tab pos="1111432" algn="r"/>
              </a:tabLst>
            </a:pPr>
            <a:r>
              <a:rPr lang="fr-FR" sz="9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r>
              <a:rPr lang="fr-FR" sz="92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xxx k€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44D27440-FAB9-F3D8-A051-1EF6C1C3EFC7}"/>
              </a:ext>
            </a:extLst>
          </p:cNvPr>
          <p:cNvSpPr txBox="1"/>
          <p:nvPr/>
        </p:nvSpPr>
        <p:spPr>
          <a:xfrm>
            <a:off x="9739536" y="447170"/>
            <a:ext cx="1638863" cy="523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ALPHANUMERIC</a:t>
            </a:r>
          </a:p>
          <a:p>
            <a:pPr algn="ctr"/>
            <a:r>
              <a:rPr lang="fr-FR" sz="1400" b="1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CODE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5EAB5AEE-F5D3-7D21-7133-BA1236582130}"/>
              </a:ext>
            </a:extLst>
          </p:cNvPr>
          <p:cNvSpPr txBox="1"/>
          <p:nvPr/>
        </p:nvSpPr>
        <p:spPr>
          <a:xfrm>
            <a:off x="747253" y="4321385"/>
            <a:ext cx="4462564" cy="1782342"/>
          </a:xfrm>
          <a:prstGeom prst="rect">
            <a:avLst/>
          </a:prstGeom>
          <a:noFill/>
          <a:ln w="12700">
            <a:solidFill>
              <a:srgbClr val="2F528F"/>
            </a:solidFill>
          </a:ln>
        </p:spPr>
        <p:txBody>
          <a:bodyPr wrap="square" lIns="31862" tIns="31862" rIns="31862" bIns="31862" rtlCol="0">
            <a:noAutofit/>
          </a:bodyPr>
          <a:lstStyle/>
          <a:p>
            <a:pPr algn="just">
              <a:lnSpc>
                <a:spcPts val="1062"/>
              </a:lnSpc>
            </a:pP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challenge,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relevance of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strive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customer-centric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The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value of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could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solve to a certain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extent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challenge.  </a:t>
            </a:r>
          </a:p>
          <a:p>
            <a:pPr algn="just">
              <a:lnSpc>
                <a:spcPts val="1062"/>
              </a:lnSpc>
            </a:pPr>
            <a:r>
              <a:rPr lang="fr-FR" sz="1000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(Maximum : 740 </a:t>
            </a:r>
            <a:r>
              <a:rPr lang="fr-FR" sz="1000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characters</a:t>
            </a:r>
            <a:r>
              <a:rPr lang="fr-FR" sz="1000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sz="10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DC7B834D-58DC-4CC9-C3EC-3D2A79A084BC}"/>
              </a:ext>
            </a:extLst>
          </p:cNvPr>
          <p:cNvSpPr txBox="1"/>
          <p:nvPr/>
        </p:nvSpPr>
        <p:spPr>
          <a:xfrm flipH="1">
            <a:off x="5397909" y="4321385"/>
            <a:ext cx="3106306" cy="1782342"/>
          </a:xfrm>
          <a:prstGeom prst="rect">
            <a:avLst/>
          </a:prstGeom>
          <a:noFill/>
          <a:ln w="12700">
            <a:solidFill>
              <a:srgbClr val="2F528F"/>
            </a:solidFill>
          </a:ln>
        </p:spPr>
        <p:txBody>
          <a:bodyPr wrap="square" lIns="31862" tIns="31862" rIns="31862" bIns="31862" rtlCol="0">
            <a:noAutofit/>
          </a:bodyPr>
          <a:lstStyle/>
          <a:p>
            <a:pPr algn="just">
              <a:lnSpc>
                <a:spcPts val="1062"/>
              </a:lnSpc>
            </a:pP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one or more services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provided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clients, </a:t>
            </a:r>
            <a:r>
              <a:rPr lang="fr-FR" sz="1000" b="1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related</a:t>
            </a:r>
            <a:r>
              <a:rPr lang="fr-FR" sz="1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the challenge.</a:t>
            </a:r>
          </a:p>
          <a:p>
            <a:pPr algn="just">
              <a:lnSpc>
                <a:spcPts val="1062"/>
              </a:lnSpc>
            </a:pPr>
            <a:r>
              <a:rPr lang="fr-FR" sz="1000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(Maximum : 370 </a:t>
            </a:r>
            <a:r>
              <a:rPr lang="fr-FR" sz="1000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characters</a:t>
            </a:r>
            <a:r>
              <a:rPr lang="fr-FR" sz="1000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9C15AB3-BEA1-4991-9E50-4F8189E40134}"/>
              </a:ext>
            </a:extLst>
          </p:cNvPr>
          <p:cNvSpPr/>
          <p:nvPr/>
        </p:nvSpPr>
        <p:spPr>
          <a:xfrm>
            <a:off x="9189215" y="5687751"/>
            <a:ext cx="2739510" cy="41597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776" tIns="45720" rIns="33655" bIns="45720" rtlCol="0" anchor="t"/>
          <a:lstStyle/>
          <a:p>
            <a:r>
              <a:rPr lang="fr-FR" sz="900" dirty="0"/>
              <a:t>Airbus relation :  Yes / No</a:t>
            </a:r>
          </a:p>
          <a:p>
            <a:r>
              <a:rPr lang="fr-FR" sz="900" dirty="0"/>
              <a:t>Contact at Airbus</a:t>
            </a:r>
            <a:r>
              <a:rPr lang="fr-FR" sz="900" dirty="0">
                <a:sym typeface="Wingdings" panose="05000000000000000000" pitchFamily="2" charset="2"/>
              </a:rPr>
              <a:t> :</a:t>
            </a:r>
            <a:r>
              <a:rPr lang="fr-FR" sz="900" dirty="0"/>
              <a:t> Not </a:t>
            </a:r>
            <a:r>
              <a:rPr lang="fr-FR" sz="900" dirty="0" err="1"/>
              <a:t>mandatory</a:t>
            </a:r>
            <a:endParaRPr lang="fr-FR" sz="900" dirty="0">
              <a:solidFill>
                <a:srgbClr val="006BA6"/>
              </a:solidFill>
              <a:highlight>
                <a:srgbClr val="EAAC20"/>
              </a:highlight>
              <a:cs typeface="Arial"/>
            </a:endParaRPr>
          </a:p>
          <a:p>
            <a:endParaRPr lang="fr-FR" sz="92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itre 1">
            <a:extLst>
              <a:ext uri="{FF2B5EF4-FFF2-40B4-BE49-F238E27FC236}">
                <a16:creationId xmlns:a16="http://schemas.microsoft.com/office/drawing/2014/main" id="{195408F0-EF02-A655-09F3-89C99D9437EE}"/>
              </a:ext>
            </a:extLst>
          </p:cNvPr>
          <p:cNvSpPr txBox="1">
            <a:spLocks/>
          </p:cNvSpPr>
          <p:nvPr/>
        </p:nvSpPr>
        <p:spPr>
          <a:xfrm>
            <a:off x="3021091" y="239449"/>
            <a:ext cx="4608000" cy="477935"/>
          </a:xfrm>
          <a:prstGeom prst="rect">
            <a:avLst/>
          </a:prstGeom>
        </p:spPr>
        <p:txBody>
          <a:bodyPr vert="horz" lIns="65756" tIns="32878" rIns="65756" bIns="32878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11273C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algn="ctr" defTabSz="657565">
              <a:defRPr/>
            </a:pPr>
            <a:r>
              <a:rPr lang="fr-FR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THE COMPANY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10965ACF-4218-4190-47F0-1048EB5BB371}"/>
              </a:ext>
            </a:extLst>
          </p:cNvPr>
          <p:cNvSpPr txBox="1"/>
          <p:nvPr/>
        </p:nvSpPr>
        <p:spPr>
          <a:xfrm>
            <a:off x="324465" y="445963"/>
            <a:ext cx="1942939" cy="523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LOGO 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OF THE COMPANY</a:t>
            </a:r>
          </a:p>
        </p:txBody>
      </p:sp>
      <p:pic>
        <p:nvPicPr>
          <p:cNvPr id="41" name="Image 40" descr="Une image contenant Bleu électriqu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BC7CAF29-832B-144C-3B72-D05C5B080C72}"/>
              </a:ext>
            </a:extLst>
          </p:cNvPr>
          <p:cNvPicPr>
            <a:picLocks noChangeAspect="1"/>
          </p:cNvPicPr>
          <p:nvPr/>
        </p:nvPicPr>
        <p:blipFill>
          <a:blip r:embed="rId14">
            <a:alphaModFix amt="5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398" y="6438310"/>
            <a:ext cx="1281990" cy="344238"/>
          </a:xfrm>
          <a:prstGeom prst="rect">
            <a:avLst/>
          </a:prstGeom>
        </p:spPr>
      </p:pic>
      <p:pic>
        <p:nvPicPr>
          <p:cNvPr id="44" name="Image 43" descr="Une image contenant texte, Police, logo, symbole&#10;&#10;Description générée automatiquement">
            <a:extLst>
              <a:ext uri="{FF2B5EF4-FFF2-40B4-BE49-F238E27FC236}">
                <a16:creationId xmlns:a16="http://schemas.microsoft.com/office/drawing/2014/main" id="{722106D3-B356-CF35-F979-066FFFB9EDC6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alphaModFix am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740" y="6419244"/>
            <a:ext cx="1779987" cy="338841"/>
          </a:xfrm>
          <a:prstGeom prst="rect">
            <a:avLst/>
          </a:prstGeom>
        </p:spPr>
      </p:pic>
      <p:pic>
        <p:nvPicPr>
          <p:cNvPr id="45" name="Image 44">
            <a:extLst>
              <a:ext uri="{FF2B5EF4-FFF2-40B4-BE49-F238E27FC236}">
                <a16:creationId xmlns:a16="http://schemas.microsoft.com/office/drawing/2014/main" id="{41B2C9F3-0B4A-F177-4562-8A861052D2BD}"/>
              </a:ext>
            </a:extLst>
          </p:cNvPr>
          <p:cNvPicPr>
            <a:picLocks noChangeAspect="1"/>
          </p:cNvPicPr>
          <p:nvPr/>
        </p:nvPicPr>
        <p:blipFill>
          <a:blip r:embed="rId16">
            <a:alphaModFix amt="40000"/>
          </a:blip>
          <a:stretch>
            <a:fillRect/>
          </a:stretch>
        </p:blipFill>
        <p:spPr>
          <a:xfrm>
            <a:off x="6379274" y="6264339"/>
            <a:ext cx="1392475" cy="53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7352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01A5DAA14C9924782683E987A043290" ma:contentTypeVersion="16" ma:contentTypeDescription="Ein neues Dokument erstellen." ma:contentTypeScope="" ma:versionID="3bfe4207987912aa0347f852601a1164">
  <xsd:schema xmlns:xsd="http://www.w3.org/2001/XMLSchema" xmlns:xs="http://www.w3.org/2001/XMLSchema" xmlns:p="http://schemas.microsoft.com/office/2006/metadata/properties" xmlns:ns2="cebc4fe3-e3b3-474d-bcec-faa1d8dd76e0" xmlns:ns3="505199d5-142d-4fd4-81c6-1b46b94dd6ea" targetNamespace="http://schemas.microsoft.com/office/2006/metadata/properties" ma:root="true" ma:fieldsID="7f0f3bfde0f71d52a733aa991e743106" ns2:_="" ns3:_="">
    <xsd:import namespace="cebc4fe3-e3b3-474d-bcec-faa1d8dd76e0"/>
    <xsd:import namespace="505199d5-142d-4fd4-81c6-1b46b94dd6e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DonauregioninDeggendor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bc4fe3-e3b3-474d-bcec-faa1d8dd76e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36db05d4-1e48-4fc2-b782-0874a778b80b}" ma:internalName="TaxCatchAll" ma:showField="CatchAllData" ma:web="cebc4fe3-e3b3-474d-bcec-faa1d8dd76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199d5-142d-4fd4-81c6-1b46b94dd6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Bildmarkierungen" ma:readOnly="false" ma:fieldId="{5cf76f15-5ced-4ddc-b409-7134ff3c332f}" ma:taxonomyMulti="true" ma:sspId="cbca3519-9be4-4f32-9bff-0d1695b0f2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nauregioninDeggendorf" ma:index="23" nillable="true" ma:displayName="Donauregion in Deggendorf" ma:description="kostenfreie Veranstaltung" ma:format="Dropdown" ma:internalName="DonauregioninDeggendorf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nauregioninDeggendorf xmlns="505199d5-142d-4fd4-81c6-1b46b94dd6ea" xsi:nil="true"/>
    <lcf76f155ced4ddcb4097134ff3c332f xmlns="505199d5-142d-4fd4-81c6-1b46b94dd6ea">
      <Terms xmlns="http://schemas.microsoft.com/office/infopath/2007/PartnerControls"/>
    </lcf76f155ced4ddcb4097134ff3c332f>
    <TaxCatchAll xmlns="cebc4fe3-e3b3-474d-bcec-faa1d8dd76e0" xsi:nil="true"/>
  </documentManagement>
</p:properties>
</file>

<file path=customXml/itemProps1.xml><?xml version="1.0" encoding="utf-8"?>
<ds:datastoreItem xmlns:ds="http://schemas.openxmlformats.org/officeDocument/2006/customXml" ds:itemID="{4F6D7267-F39F-40D3-9B22-3AD1748804AB}"/>
</file>

<file path=customXml/itemProps2.xml><?xml version="1.0" encoding="utf-8"?>
<ds:datastoreItem xmlns:ds="http://schemas.openxmlformats.org/officeDocument/2006/customXml" ds:itemID="{8D83C230-D041-4CD2-B9CE-7988BDE953A2}"/>
</file>

<file path=customXml/itemProps3.xml><?xml version="1.0" encoding="utf-8"?>
<ds:datastoreItem xmlns:ds="http://schemas.openxmlformats.org/officeDocument/2006/customXml" ds:itemID="{D2EAC04E-3EFE-4FAD-A98B-E5EA1F42BE1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Breitbild</PresentationFormat>
  <Paragraphs>53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Thème 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Brenda DUPIAS</dc:creator>
  <cp:lastModifiedBy>Rosa, Daniela</cp:lastModifiedBy>
  <cp:revision>3</cp:revision>
  <dcterms:created xsi:type="dcterms:W3CDTF">2025-05-28T08:55:22Z</dcterms:created>
  <dcterms:modified xsi:type="dcterms:W3CDTF">2025-06-24T11:37:25Z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0x010100001A5DAA14C9924782683E987A043290</vt:lpwstr>
  </property>
  <property fmtid="{D5CDD505-2E9C-101B-9397-08002B2CF9AE}" pid="3" name="MediaServiceImageTags">
    <vt:lpwstr/>
  </property>
</Properties>
</file>